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HK Grotesk Bold" charset="1" panose="00000800000000000000"/>
      <p:regular r:id="rId14"/>
    </p:embeddedFont>
    <p:embeddedFont>
      <p:font typeface="HK Grotesk" charset="1" panose="00000500000000000000"/>
      <p:regular r:id="rId15"/>
    </p:embeddedFont>
    <p:embeddedFont>
      <p:font typeface="Glacial Indifference Bold" charset="1" panose="00000800000000000000"/>
      <p:regular r:id="rId16"/>
    </p:embeddedFont>
    <p:embeddedFont>
      <p:font typeface="HK Grotesk Italics" charset="1" panose="000005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jpeg>
</file>

<file path=ppt/media/image4.png>
</file>

<file path=ppt/media/image5.png>
</file>

<file path=ppt/media/image6.jpe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4338336" y="-3273956"/>
            <a:ext cx="9611327" cy="13560956"/>
          </a:xfrm>
          <a:custGeom>
            <a:avLst/>
            <a:gdLst/>
            <a:ahLst/>
            <a:cxnLst/>
            <a:rect r="r" b="b" t="t" l="l"/>
            <a:pathLst>
              <a:path h="13560956" w="9611327">
                <a:moveTo>
                  <a:pt x="0" y="0"/>
                </a:moveTo>
                <a:lnTo>
                  <a:pt x="9611328" y="0"/>
                </a:lnTo>
                <a:lnTo>
                  <a:pt x="9611328"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5243404" y="6414887"/>
            <a:ext cx="7801192" cy="2269749"/>
          </a:xfrm>
          <a:prstGeom prst="rect">
            <a:avLst/>
          </a:prstGeom>
        </p:spPr>
        <p:txBody>
          <a:bodyPr anchor="t" rtlCol="false" tIns="0" lIns="0" bIns="0" rIns="0">
            <a:spAutoFit/>
          </a:bodyPr>
          <a:lstStyle/>
          <a:p>
            <a:pPr algn="ctr">
              <a:lnSpc>
                <a:spcPts val="4570"/>
              </a:lnSpc>
            </a:pPr>
            <a:r>
              <a:rPr lang="en-US" sz="3264" b="true">
                <a:solidFill>
                  <a:srgbClr val="FFFFFF"/>
                </a:solidFill>
                <a:latin typeface="HK Grotesk Bold"/>
                <a:ea typeface="HK Grotesk Bold"/>
                <a:cs typeface="HK Grotesk Bold"/>
                <a:sym typeface="HK Grotesk Bold"/>
              </a:rPr>
              <a:t>Supervised by: A.Prof.Ahmed Magdy</a:t>
            </a:r>
          </a:p>
          <a:p>
            <a:pPr algn="ctr">
              <a:lnSpc>
                <a:spcPts val="4570"/>
              </a:lnSpc>
            </a:pPr>
            <a:r>
              <a:rPr lang="en-US" sz="3264" b="true">
                <a:solidFill>
                  <a:srgbClr val="FFFFFF"/>
                </a:solidFill>
                <a:latin typeface="HK Grotesk Bold"/>
                <a:ea typeface="HK Grotesk Bold"/>
                <a:cs typeface="HK Grotesk Bold"/>
                <a:sym typeface="HK Grotesk Bold"/>
              </a:rPr>
              <a:t>                  Dr.Iman Mostafa</a:t>
            </a:r>
          </a:p>
          <a:p>
            <a:pPr algn="ctr">
              <a:lnSpc>
                <a:spcPts val="4570"/>
              </a:lnSpc>
            </a:pPr>
            <a:r>
              <a:rPr lang="en-US" sz="3264" b="true">
                <a:solidFill>
                  <a:srgbClr val="FFFFFF"/>
                </a:solidFill>
                <a:latin typeface="HK Grotesk Bold"/>
                <a:ea typeface="HK Grotesk Bold"/>
                <a:cs typeface="HK Grotesk Bold"/>
                <a:sym typeface="HK Grotesk Bold"/>
              </a:rPr>
              <a:t>Presented by : Mohamed Amir Ghanam</a:t>
            </a:r>
            <a:r>
              <a:rPr lang="en-US" sz="3264">
                <a:solidFill>
                  <a:srgbClr val="FFFFFF"/>
                </a:solidFill>
                <a:latin typeface="HK Grotesk"/>
                <a:ea typeface="HK Grotesk"/>
                <a:cs typeface="HK Grotesk"/>
                <a:sym typeface="HK Grotesk"/>
              </a:rPr>
              <a:t> </a:t>
            </a:r>
          </a:p>
          <a:p>
            <a:pPr algn="ctr">
              <a:lnSpc>
                <a:spcPts val="4570"/>
              </a:lnSpc>
            </a:pPr>
          </a:p>
        </p:txBody>
      </p:sp>
      <p:sp>
        <p:nvSpPr>
          <p:cNvPr name="TextBox 5" id="5"/>
          <p:cNvSpPr txBox="true"/>
          <p:nvPr/>
        </p:nvSpPr>
        <p:spPr>
          <a:xfrm rot="0">
            <a:off x="4651632" y="3377707"/>
            <a:ext cx="8984736" cy="2879783"/>
          </a:xfrm>
          <a:prstGeom prst="rect">
            <a:avLst/>
          </a:prstGeom>
        </p:spPr>
        <p:txBody>
          <a:bodyPr anchor="t" rtlCol="false" tIns="0" lIns="0" bIns="0" rIns="0">
            <a:spAutoFit/>
          </a:bodyPr>
          <a:lstStyle/>
          <a:p>
            <a:pPr algn="ctr">
              <a:lnSpc>
                <a:spcPts val="11307"/>
              </a:lnSpc>
            </a:pPr>
            <a:r>
              <a:rPr lang="en-US" b="true" sz="10006">
                <a:solidFill>
                  <a:srgbClr val="FFFFFF"/>
                </a:solidFill>
                <a:latin typeface="Glacial Indifference Bold"/>
                <a:ea typeface="Glacial Indifference Bold"/>
                <a:cs typeface="Glacial Indifference Bold"/>
                <a:sym typeface="Glacial Indifference Bold"/>
              </a:rPr>
              <a:t>OPTIMIZATION CNN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267916"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t="0" r="-24712" b="0"/>
              </a:stretch>
            </a:blipFill>
          </p:spPr>
        </p:sp>
      </p:grpSp>
      <p:sp>
        <p:nvSpPr>
          <p:cNvPr name="TextBox 8" id="8"/>
          <p:cNvSpPr txBox="true"/>
          <p:nvPr/>
        </p:nvSpPr>
        <p:spPr>
          <a:xfrm rot="0">
            <a:off x="1028700" y="2910400"/>
            <a:ext cx="6142093"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OUTLINE </a:t>
            </a:r>
          </a:p>
        </p:txBody>
      </p:sp>
      <p:sp>
        <p:nvSpPr>
          <p:cNvPr name="TextBox 9" id="9"/>
          <p:cNvSpPr txBox="true"/>
          <p:nvPr/>
        </p:nvSpPr>
        <p:spPr>
          <a:xfrm rot="0">
            <a:off x="1028700" y="4280023"/>
            <a:ext cx="7899970" cy="2610802"/>
          </a:xfrm>
          <a:prstGeom prst="rect">
            <a:avLst/>
          </a:prstGeom>
        </p:spPr>
        <p:txBody>
          <a:bodyPr anchor="t" rtlCol="false" tIns="0" lIns="0" bIns="0" rIns="0">
            <a:spAutoFit/>
          </a:bodyPr>
          <a:lstStyle/>
          <a:p>
            <a:pPr algn="l" marL="639605" indent="-319803" lvl="1">
              <a:lnSpc>
                <a:spcPts val="4147"/>
              </a:lnSpc>
              <a:buFont typeface="Arial"/>
              <a:buChar char="•"/>
            </a:pPr>
            <a:r>
              <a:rPr lang="en-US" b="true" sz="2962">
                <a:solidFill>
                  <a:srgbClr val="FFFFFF"/>
                </a:solidFill>
                <a:latin typeface="HK Grotesk Bold"/>
                <a:ea typeface="HK Grotesk Bold"/>
                <a:cs typeface="HK Grotesk Bold"/>
                <a:sym typeface="HK Grotesk Bold"/>
              </a:rPr>
              <a:t>Deep Learning</a:t>
            </a:r>
          </a:p>
          <a:p>
            <a:pPr algn="l" marL="639605" indent="-319803" lvl="1">
              <a:lnSpc>
                <a:spcPts val="4147"/>
              </a:lnSpc>
              <a:buFont typeface="Arial"/>
              <a:buChar char="•"/>
            </a:pPr>
            <a:r>
              <a:rPr lang="en-US" b="true" sz="2962">
                <a:solidFill>
                  <a:srgbClr val="FFFFFF"/>
                </a:solidFill>
                <a:latin typeface="HK Grotesk Bold"/>
                <a:ea typeface="HK Grotesk Bold"/>
                <a:cs typeface="HK Grotesk Bold"/>
                <a:sym typeface="HK Grotesk Bold"/>
              </a:rPr>
              <a:t>Convolutional Neural Network</a:t>
            </a:r>
          </a:p>
          <a:p>
            <a:pPr algn="l" marL="639605" indent="-319803" lvl="1">
              <a:lnSpc>
                <a:spcPts val="4147"/>
              </a:lnSpc>
              <a:buFont typeface="Arial"/>
              <a:buChar char="•"/>
            </a:pPr>
            <a:r>
              <a:rPr lang="en-US" b="true" sz="2962">
                <a:solidFill>
                  <a:srgbClr val="FFFFFF"/>
                </a:solidFill>
                <a:latin typeface="HK Grotesk Bold"/>
                <a:ea typeface="HK Grotesk Bold"/>
                <a:cs typeface="HK Grotesk Bold"/>
                <a:sym typeface="HK Grotesk Bold"/>
              </a:rPr>
              <a:t> problem space</a:t>
            </a:r>
          </a:p>
          <a:p>
            <a:pPr algn="l" marL="639605" indent="-319803" lvl="1">
              <a:lnSpc>
                <a:spcPts val="4147"/>
              </a:lnSpc>
              <a:buFont typeface="Arial"/>
              <a:buChar char="•"/>
            </a:pPr>
            <a:r>
              <a:rPr lang="en-US" b="true" sz="2962">
                <a:solidFill>
                  <a:srgbClr val="FFFFFF"/>
                </a:solidFill>
                <a:latin typeface="HK Grotesk Bold"/>
                <a:ea typeface="HK Grotesk Bold"/>
                <a:cs typeface="HK Grotesk Bold"/>
                <a:sym typeface="HK Grotesk Bold"/>
              </a:rPr>
              <a:t>Our work</a:t>
            </a:r>
          </a:p>
          <a:p>
            <a:pPr algn="l" marL="639605" indent="-319803" lvl="1">
              <a:lnSpc>
                <a:spcPts val="4147"/>
              </a:lnSpc>
              <a:buFont typeface="Arial"/>
              <a:buChar char="•"/>
            </a:pPr>
          </a:p>
        </p:txBody>
      </p:sp>
      <p:sp>
        <p:nvSpPr>
          <p:cNvPr name="TextBox 10" id="10"/>
          <p:cNvSpPr txBox="true"/>
          <p:nvPr/>
        </p:nvSpPr>
        <p:spPr>
          <a:xfrm rot="0">
            <a:off x="1028700" y="962025"/>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Arowwai Industries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true" flipV="false" rot="0">
            <a:off x="2500831" y="1028700"/>
            <a:ext cx="4956202" cy="8229600"/>
          </a:xfrm>
          <a:custGeom>
            <a:avLst/>
            <a:gdLst/>
            <a:ahLst/>
            <a:cxnLst/>
            <a:rect r="r" b="b" t="t" l="l"/>
            <a:pathLst>
              <a:path h="8229600" w="4956202">
                <a:moveTo>
                  <a:pt x="4956202" y="0"/>
                </a:moveTo>
                <a:lnTo>
                  <a:pt x="0" y="0"/>
                </a:lnTo>
                <a:lnTo>
                  <a:pt x="0" y="8229600"/>
                </a:lnTo>
                <a:lnTo>
                  <a:pt x="4956202" y="8229600"/>
                </a:lnTo>
                <a:lnTo>
                  <a:pt x="4956202" y="0"/>
                </a:lnTo>
                <a:close/>
              </a:path>
            </a:pathLst>
          </a:custGeom>
          <a:blipFill>
            <a:blip r:embed="rId4"/>
            <a:stretch>
              <a:fillRect l="0" t="0" r="0" b="0"/>
            </a:stretch>
          </a:blipFill>
        </p:spPr>
      </p:sp>
      <p:sp>
        <p:nvSpPr>
          <p:cNvPr name="TextBox 5" id="5"/>
          <p:cNvSpPr txBox="true"/>
          <p:nvPr/>
        </p:nvSpPr>
        <p:spPr>
          <a:xfrm rot="0">
            <a:off x="11928743" y="2917220"/>
            <a:ext cx="5511803" cy="845688"/>
          </a:xfrm>
          <a:prstGeom prst="rect">
            <a:avLst/>
          </a:prstGeom>
        </p:spPr>
        <p:txBody>
          <a:bodyPr anchor="t" rtlCol="false" tIns="0" lIns="0" bIns="0" rIns="0">
            <a:spAutoFit/>
          </a:bodyPr>
          <a:lstStyle/>
          <a:p>
            <a:pPr algn="r">
              <a:lnSpc>
                <a:spcPts val="6563"/>
              </a:lnSpc>
            </a:pPr>
            <a:r>
              <a:rPr lang="en-US" b="true" sz="5808">
                <a:solidFill>
                  <a:srgbClr val="FFFFFF"/>
                </a:solidFill>
                <a:latin typeface="Glacial Indifference Bold"/>
                <a:ea typeface="Glacial Indifference Bold"/>
                <a:cs typeface="Glacial Indifference Bold"/>
                <a:sym typeface="Glacial Indifference Bold"/>
              </a:rPr>
              <a:t>DEEP LEA</a:t>
            </a:r>
            <a:r>
              <a:rPr lang="en-US" b="true" sz="5808">
                <a:solidFill>
                  <a:srgbClr val="FFFFFF"/>
                </a:solidFill>
                <a:latin typeface="Glacial Indifference Bold"/>
                <a:ea typeface="Glacial Indifference Bold"/>
                <a:cs typeface="Glacial Indifference Bold"/>
                <a:sym typeface="Glacial Indifference Bold"/>
              </a:rPr>
              <a:t>RNING</a:t>
            </a:r>
          </a:p>
        </p:txBody>
      </p:sp>
      <p:sp>
        <p:nvSpPr>
          <p:cNvPr name="TextBox 6" id="6"/>
          <p:cNvSpPr txBox="true"/>
          <p:nvPr/>
        </p:nvSpPr>
        <p:spPr>
          <a:xfrm rot="0">
            <a:off x="8020429" y="4226531"/>
            <a:ext cx="9420118" cy="4345264"/>
          </a:xfrm>
          <a:prstGeom prst="rect">
            <a:avLst/>
          </a:prstGeom>
        </p:spPr>
        <p:txBody>
          <a:bodyPr anchor="t" rtlCol="false" tIns="0" lIns="0" bIns="0" rIns="0">
            <a:spAutoFit/>
          </a:bodyPr>
          <a:lstStyle/>
          <a:p>
            <a:pPr algn="r">
              <a:lnSpc>
                <a:spcPts val="4297"/>
              </a:lnSpc>
            </a:pPr>
            <a:r>
              <a:rPr lang="en-US" sz="3069">
                <a:solidFill>
                  <a:srgbClr val="FFFFFF"/>
                </a:solidFill>
                <a:latin typeface="HK Grotesk"/>
                <a:ea typeface="HK Grotesk"/>
                <a:cs typeface="HK Grotesk"/>
                <a:sym typeface="HK Grotesk"/>
              </a:rPr>
              <a:t>Deep Learning is a new area of Machine Learning research, which has been introduced with the objective of moving Machine Learning closer to one of its original</a:t>
            </a:r>
          </a:p>
          <a:p>
            <a:pPr algn="r">
              <a:lnSpc>
                <a:spcPts val="4297"/>
              </a:lnSpc>
            </a:pPr>
            <a:r>
              <a:rPr lang="en-US" sz="3069">
                <a:solidFill>
                  <a:srgbClr val="FFFFFF"/>
                </a:solidFill>
                <a:latin typeface="HK Grotesk"/>
                <a:ea typeface="HK Grotesk"/>
                <a:cs typeface="HK Grotesk"/>
                <a:sym typeface="HK Grotesk"/>
              </a:rPr>
              <a:t> goals to artificial Intelligence.</a:t>
            </a:r>
          </a:p>
          <a:p>
            <a:pPr algn="r">
              <a:lnSpc>
                <a:spcPts val="4297"/>
              </a:lnSpc>
            </a:pPr>
            <a:r>
              <a:rPr lang="en-US" sz="3069">
                <a:solidFill>
                  <a:srgbClr val="FFFFFF"/>
                </a:solidFill>
                <a:latin typeface="HK Grotesk"/>
                <a:ea typeface="HK Grotesk"/>
                <a:cs typeface="HK Grotesk"/>
                <a:sym typeface="HK Grotesk"/>
              </a:rPr>
              <a:t>The main aim of this learning is to help to achieve and understanding the data such as images, text and video to recognize them.</a:t>
            </a:r>
          </a:p>
          <a:p>
            <a:pPr algn="r">
              <a:lnSpc>
                <a:spcPts val="4297"/>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144000"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1166445" y="2042839"/>
            <a:ext cx="7155119" cy="1399808"/>
          </a:xfrm>
          <a:prstGeom prst="rect">
            <a:avLst/>
          </a:prstGeom>
        </p:spPr>
        <p:txBody>
          <a:bodyPr anchor="t" rtlCol="false" tIns="0" lIns="0" bIns="0" rIns="0">
            <a:spAutoFit/>
          </a:bodyPr>
          <a:lstStyle/>
          <a:p>
            <a:pPr algn="l">
              <a:lnSpc>
                <a:spcPts val="5463"/>
              </a:lnSpc>
            </a:pPr>
            <a:r>
              <a:rPr lang="en-US" b="true" sz="4835">
                <a:solidFill>
                  <a:srgbClr val="FFFFFF"/>
                </a:solidFill>
                <a:latin typeface="Glacial Indifference Bold"/>
                <a:ea typeface="Glacial Indifference Bold"/>
                <a:cs typeface="Glacial Indifference Bold"/>
                <a:sym typeface="Glacial Indifference Bold"/>
              </a:rPr>
              <a:t>CONVOLUTIONAL NEURAL NETWORK</a:t>
            </a:r>
          </a:p>
        </p:txBody>
      </p:sp>
      <p:sp>
        <p:nvSpPr>
          <p:cNvPr name="TextBox 6" id="6"/>
          <p:cNvSpPr txBox="true"/>
          <p:nvPr/>
        </p:nvSpPr>
        <p:spPr>
          <a:xfrm rot="0">
            <a:off x="1057125" y="3699822"/>
            <a:ext cx="7402185" cy="49390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Convolutional Neural Networks</a:t>
            </a:r>
          </a:p>
          <a:p>
            <a:pPr algn="l">
              <a:lnSpc>
                <a:spcPts val="3919"/>
              </a:lnSpc>
            </a:pPr>
            <a:r>
              <a:rPr lang="en-US" sz="2799">
                <a:solidFill>
                  <a:srgbClr val="FFFFFF"/>
                </a:solidFill>
                <a:latin typeface="HK Grotesk"/>
                <a:ea typeface="HK Grotesk"/>
                <a:cs typeface="HK Grotesk"/>
                <a:sym typeface="HK Grotesk"/>
              </a:rPr>
              <a:t>Most of large companies uses this kind of deep learning at the core of their service. Facebook uses neural nets for their automatic tagging algorithms, Google for their photo search, Amazon for their product recommendations, and Instagram for their search infrastructure.</a:t>
            </a:r>
          </a:p>
          <a:p>
            <a:pPr algn="l">
              <a:lnSpc>
                <a:spcPts val="3919"/>
              </a:lnSpc>
            </a:pPr>
            <a:r>
              <a:rPr lang="en-US" sz="2799">
                <a:solidFill>
                  <a:srgbClr val="FFFFFF"/>
                </a:solidFill>
                <a:latin typeface="HK Grotesk"/>
                <a:ea typeface="HK Grotesk"/>
                <a:cs typeface="HK Grotesk"/>
                <a:sym typeface="HK Grotesk"/>
              </a:rPr>
              <a:t>However, use case of these networks is for image processing.</a:t>
            </a:r>
          </a:p>
          <a:p>
            <a:pPr algn="l">
              <a:lnSpc>
                <a:spcPts val="391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grpSp>
        <p:nvGrpSpPr>
          <p:cNvPr name="Group 4" id="4"/>
          <p:cNvGrpSpPr>
            <a:grpSpLocks noChangeAspect="true"/>
          </p:cNvGrpSpPr>
          <p:nvPr/>
        </p:nvGrpSpPr>
        <p:grpSpPr>
          <a:xfrm rot="0">
            <a:off x="1018180"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
        <p:nvSpPr>
          <p:cNvPr name="TextBox 8" id="8"/>
          <p:cNvSpPr txBox="true"/>
          <p:nvPr/>
        </p:nvSpPr>
        <p:spPr>
          <a:xfrm rot="0">
            <a:off x="9247780" y="1066800"/>
            <a:ext cx="8577004" cy="2444769"/>
          </a:xfrm>
          <a:prstGeom prst="rect">
            <a:avLst/>
          </a:prstGeom>
        </p:spPr>
        <p:txBody>
          <a:bodyPr anchor="t" rtlCol="false" tIns="0" lIns="0" bIns="0" rIns="0">
            <a:spAutoFit/>
          </a:bodyPr>
          <a:lstStyle/>
          <a:p>
            <a:pPr algn="r">
              <a:lnSpc>
                <a:spcPts val="6395"/>
              </a:lnSpc>
            </a:pPr>
            <a:r>
              <a:rPr lang="en-US" b="true" sz="5660">
                <a:solidFill>
                  <a:srgbClr val="FFFFFF"/>
                </a:solidFill>
                <a:latin typeface="Glacial Indifference Bold"/>
                <a:ea typeface="Glacial Indifference Bold"/>
                <a:cs typeface="Glacial Indifference Bold"/>
                <a:sym typeface="Glacial Indifference Bold"/>
              </a:rPr>
              <a:t> PROBLEM SPACE</a:t>
            </a:r>
          </a:p>
          <a:p>
            <a:pPr algn="r">
              <a:lnSpc>
                <a:spcPts val="6395"/>
              </a:lnSpc>
            </a:pPr>
          </a:p>
          <a:p>
            <a:pPr algn="r">
              <a:lnSpc>
                <a:spcPts val="6395"/>
              </a:lnSpc>
            </a:pPr>
          </a:p>
        </p:txBody>
      </p:sp>
      <p:sp>
        <p:nvSpPr>
          <p:cNvPr name="TextBox 9" id="9"/>
          <p:cNvSpPr txBox="true"/>
          <p:nvPr/>
        </p:nvSpPr>
        <p:spPr>
          <a:xfrm rot="0">
            <a:off x="11030857" y="2767425"/>
            <a:ext cx="6789478" cy="6715814"/>
          </a:xfrm>
          <a:prstGeom prst="rect">
            <a:avLst/>
          </a:prstGeom>
        </p:spPr>
        <p:txBody>
          <a:bodyPr anchor="t" rtlCol="false" tIns="0" lIns="0" bIns="0" rIns="0">
            <a:spAutoFit/>
          </a:bodyPr>
          <a:lstStyle/>
          <a:p>
            <a:pPr algn="r" marL="511725" indent="-255862" lvl="1">
              <a:lnSpc>
                <a:spcPts val="3318"/>
              </a:lnSpc>
              <a:buFont typeface="Arial"/>
              <a:buChar char="•"/>
            </a:pPr>
            <a:r>
              <a:rPr lang="en-US" sz="2370">
                <a:solidFill>
                  <a:srgbClr val="FFFFFF"/>
                </a:solidFill>
                <a:latin typeface="HK Grotesk"/>
                <a:ea typeface="HK Grotesk"/>
                <a:cs typeface="HK Grotesk"/>
                <a:sym typeface="HK Grotesk"/>
              </a:rPr>
              <a:t>When a computer sees an image (takes an image as input), it will see an array of pixel values. Depending on the resolution and size of the image, let’s say we have a color image in JPG form and its size is 480 x 480. The representative array will be 480 x 480 x 3. Each of these numbers is given a value from 0 to 255 which describes the pixel intensity at </a:t>
            </a:r>
          </a:p>
          <a:p>
            <a:pPr algn="r">
              <a:lnSpc>
                <a:spcPts val="3318"/>
              </a:lnSpc>
            </a:pPr>
            <a:r>
              <a:rPr lang="en-US" sz="2370">
                <a:solidFill>
                  <a:srgbClr val="FFFFFF"/>
                </a:solidFill>
                <a:latin typeface="HK Grotesk"/>
                <a:ea typeface="HK Grotesk"/>
                <a:cs typeface="HK Grotesk"/>
                <a:sym typeface="HK Grotesk"/>
              </a:rPr>
              <a:t>that point</a:t>
            </a:r>
          </a:p>
          <a:p>
            <a:pPr algn="r" marL="511725" indent="-255862" lvl="1">
              <a:lnSpc>
                <a:spcPts val="3318"/>
              </a:lnSpc>
              <a:buFont typeface="Arial"/>
              <a:buChar char="•"/>
            </a:pPr>
            <a:r>
              <a:rPr lang="en-US" sz="2370">
                <a:solidFill>
                  <a:srgbClr val="FFFFFF"/>
                </a:solidFill>
                <a:latin typeface="HK Grotesk"/>
                <a:ea typeface="HK Grotesk"/>
                <a:cs typeface="HK Grotesk"/>
                <a:sym typeface="HK Grotesk"/>
              </a:rPr>
              <a:t>The computer is able perform image classification by looking for low level features such as edges and curves, and then building up to more abstract concepts through a series of convolutional layers.</a:t>
            </a:r>
          </a:p>
          <a:p>
            <a:pPr algn="r">
              <a:lnSpc>
                <a:spcPts val="3318"/>
              </a:lnSpc>
            </a:pPr>
          </a:p>
          <a:p>
            <a:pPr algn="r">
              <a:lnSpc>
                <a:spcPts val="3318"/>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631637" y="-450964"/>
            <a:ext cx="17024727" cy="10737964"/>
          </a:xfrm>
          <a:custGeom>
            <a:avLst/>
            <a:gdLst/>
            <a:ahLst/>
            <a:cxnLst/>
            <a:rect r="r" b="b" t="t" l="l"/>
            <a:pathLst>
              <a:path h="10737964" w="17024727">
                <a:moveTo>
                  <a:pt x="0" y="0"/>
                </a:moveTo>
                <a:lnTo>
                  <a:pt x="17024726" y="0"/>
                </a:lnTo>
                <a:lnTo>
                  <a:pt x="17024726" y="10737964"/>
                </a:lnTo>
                <a:lnTo>
                  <a:pt x="0" y="10737964"/>
                </a:lnTo>
                <a:lnTo>
                  <a:pt x="0" y="0"/>
                </a:lnTo>
                <a:close/>
              </a:path>
            </a:pathLst>
          </a:custGeom>
          <a:blipFill>
            <a:blip r:embed="rId3"/>
            <a:stretch>
              <a:fillRect l="0" t="-123699" r="0" b="0"/>
            </a:stretch>
          </a:blipFill>
        </p:spPr>
      </p:sp>
      <p:sp>
        <p:nvSpPr>
          <p:cNvPr name="TextBox 4" id="4"/>
          <p:cNvSpPr txBox="true"/>
          <p:nvPr/>
        </p:nvSpPr>
        <p:spPr>
          <a:xfrm rot="0">
            <a:off x="1265720" y="4661285"/>
            <a:ext cx="7137191" cy="2924364"/>
          </a:xfrm>
          <a:prstGeom prst="rect">
            <a:avLst/>
          </a:prstGeom>
        </p:spPr>
        <p:txBody>
          <a:bodyPr anchor="t" rtlCol="false" tIns="0" lIns="0" bIns="0" rIns="0">
            <a:spAutoFit/>
          </a:bodyPr>
          <a:lstStyle/>
          <a:p>
            <a:pPr algn="ctr">
              <a:lnSpc>
                <a:spcPts val="3876"/>
              </a:lnSpc>
            </a:pPr>
            <a:r>
              <a:rPr lang="en-US" sz="2768">
                <a:solidFill>
                  <a:srgbClr val="FFFFFF"/>
                </a:solidFill>
                <a:latin typeface="HK Grotesk"/>
                <a:ea typeface="HK Grotesk"/>
                <a:cs typeface="HK Grotesk"/>
                <a:sym typeface="HK Grotesk"/>
              </a:rPr>
              <a:t>Dataset consist of three section :</a:t>
            </a:r>
          </a:p>
          <a:p>
            <a:pPr algn="ctr">
              <a:lnSpc>
                <a:spcPts val="3876"/>
              </a:lnSpc>
            </a:pPr>
            <a:r>
              <a:rPr lang="en-US" sz="2768">
                <a:solidFill>
                  <a:srgbClr val="FFFFFF"/>
                </a:solidFill>
                <a:latin typeface="HK Grotesk"/>
                <a:ea typeface="HK Grotesk"/>
                <a:cs typeface="HK Grotesk"/>
                <a:sym typeface="HK Grotesk"/>
              </a:rPr>
              <a:t>1- Training consist of:</a:t>
            </a:r>
          </a:p>
          <a:p>
            <a:pPr algn="ctr" marL="597746" indent="-298873" lvl="1">
              <a:lnSpc>
                <a:spcPts val="3876"/>
              </a:lnSpc>
              <a:buFont typeface="Arial"/>
              <a:buChar char="•"/>
            </a:pPr>
            <a:r>
              <a:rPr lang="en-US" sz="2768">
                <a:solidFill>
                  <a:srgbClr val="FFFFFF"/>
                </a:solidFill>
                <a:latin typeface="HK Grotesk"/>
                <a:ea typeface="HK Grotesk"/>
                <a:cs typeface="HK Grotesk"/>
                <a:sym typeface="HK Grotesk"/>
              </a:rPr>
              <a:t>8005</a:t>
            </a:r>
          </a:p>
          <a:p>
            <a:pPr algn="ctr">
              <a:lnSpc>
                <a:spcPts val="3876"/>
              </a:lnSpc>
            </a:pPr>
          </a:p>
          <a:p>
            <a:pPr algn="ctr">
              <a:lnSpc>
                <a:spcPts val="3876"/>
              </a:lnSpc>
            </a:pPr>
          </a:p>
          <a:p>
            <a:pPr algn="ctr">
              <a:lnSpc>
                <a:spcPts val="3876"/>
              </a:lnSpc>
            </a:pPr>
          </a:p>
        </p:txBody>
      </p:sp>
      <p:sp>
        <p:nvSpPr>
          <p:cNvPr name="TextBox 5" id="5"/>
          <p:cNvSpPr txBox="true"/>
          <p:nvPr/>
        </p:nvSpPr>
        <p:spPr>
          <a:xfrm rot="0">
            <a:off x="6716061" y="962025"/>
            <a:ext cx="4855878" cy="523875"/>
          </a:xfrm>
          <a:prstGeom prst="rect">
            <a:avLst/>
          </a:prstGeom>
        </p:spPr>
        <p:txBody>
          <a:bodyPr anchor="t" rtlCol="false" tIns="0" lIns="0" bIns="0" rIns="0">
            <a:spAutoFit/>
          </a:bodyPr>
          <a:lstStyle/>
          <a:p>
            <a:pPr algn="ctr">
              <a:lnSpc>
                <a:spcPts val="4200"/>
              </a:lnSpc>
            </a:pPr>
            <a:r>
              <a:rPr lang="en-US" sz="3000" i="true">
                <a:solidFill>
                  <a:srgbClr val="FFFFFF"/>
                </a:solidFill>
                <a:latin typeface="HK Grotesk Italics"/>
                <a:ea typeface="HK Grotesk Italics"/>
                <a:cs typeface="HK Grotesk Italics"/>
                <a:sym typeface="HK Grotesk Italics"/>
              </a:rPr>
              <a:t>Arowwai Industries</a:t>
            </a:r>
          </a:p>
        </p:txBody>
      </p:sp>
      <p:sp>
        <p:nvSpPr>
          <p:cNvPr name="TextBox 6" id="6"/>
          <p:cNvSpPr txBox="true"/>
          <p:nvPr/>
        </p:nvSpPr>
        <p:spPr>
          <a:xfrm rot="0">
            <a:off x="5755227" y="2373494"/>
            <a:ext cx="6777546" cy="4492768"/>
          </a:xfrm>
          <a:prstGeom prst="rect">
            <a:avLst/>
          </a:prstGeom>
        </p:spPr>
        <p:txBody>
          <a:bodyPr anchor="t" rtlCol="false" tIns="0" lIns="0" bIns="0" rIns="0">
            <a:spAutoFit/>
          </a:bodyPr>
          <a:lstStyle/>
          <a:p>
            <a:pPr algn="ctr">
              <a:lnSpc>
                <a:spcPts val="11721"/>
              </a:lnSpc>
            </a:pPr>
            <a:r>
              <a:rPr lang="en-US" b="true" sz="10373">
                <a:solidFill>
                  <a:srgbClr val="FFFFFF"/>
                </a:solidFill>
                <a:latin typeface="Glacial Indifference Bold"/>
                <a:ea typeface="Glacial Indifference Bold"/>
                <a:cs typeface="Glacial Indifference Bold"/>
                <a:sym typeface="Glacial Indifference Bold"/>
              </a:rPr>
              <a:t>OUR WORK</a:t>
            </a:r>
          </a:p>
          <a:p>
            <a:pPr algn="ctr">
              <a:lnSpc>
                <a:spcPts val="11721"/>
              </a:lnSpc>
            </a:pPr>
          </a:p>
          <a:p>
            <a:pPr algn="ctr">
              <a:lnSpc>
                <a:spcPts val="11721"/>
              </a:lnSpc>
            </a:pPr>
          </a:p>
        </p:txBody>
      </p:sp>
      <p:sp>
        <p:nvSpPr>
          <p:cNvPr name="TextBox 7" id="7"/>
          <p:cNvSpPr txBox="true"/>
          <p:nvPr/>
        </p:nvSpPr>
        <p:spPr>
          <a:xfrm rot="0">
            <a:off x="6716061" y="8734425"/>
            <a:ext cx="4855878" cy="523875"/>
          </a:xfrm>
          <a:prstGeom prst="rect">
            <a:avLst/>
          </a:prstGeom>
        </p:spPr>
        <p:txBody>
          <a:bodyPr anchor="t" rtlCol="false" tIns="0" lIns="0" bIns="0" rIns="0">
            <a:spAutoFit/>
          </a:bodyPr>
          <a:lstStyle/>
          <a:p>
            <a:pPr algn="ctr">
              <a:lnSpc>
                <a:spcPts val="4200"/>
              </a:lnSpc>
            </a:pPr>
            <a:r>
              <a:rPr lang="en-US" sz="3000" i="true">
                <a:solidFill>
                  <a:srgbClr val="FFFFFF"/>
                </a:solidFill>
                <a:latin typeface="HK Grotesk Italics"/>
                <a:ea typeface="HK Grotesk Italics"/>
                <a:cs typeface="HK Grotesk Italics"/>
                <a:sym typeface="HK Grotesk Italics"/>
              </a:rPr>
              <a:t>www.reallygreatsite.com</a:t>
            </a:r>
          </a:p>
        </p:txBody>
      </p:sp>
      <p:sp>
        <p:nvSpPr>
          <p:cNvPr name="TextBox 8" id="8"/>
          <p:cNvSpPr txBox="true"/>
          <p:nvPr/>
        </p:nvSpPr>
        <p:spPr>
          <a:xfrm rot="0">
            <a:off x="9885089" y="4663054"/>
            <a:ext cx="7137191" cy="1455595"/>
          </a:xfrm>
          <a:prstGeom prst="rect">
            <a:avLst/>
          </a:prstGeom>
        </p:spPr>
        <p:txBody>
          <a:bodyPr anchor="t" rtlCol="false" tIns="0" lIns="0" bIns="0" rIns="0">
            <a:spAutoFit/>
          </a:bodyPr>
          <a:lstStyle/>
          <a:p>
            <a:pPr algn="ctr">
              <a:lnSpc>
                <a:spcPts val="3876"/>
              </a:lnSpc>
            </a:pPr>
            <a:r>
              <a:rPr lang="en-US" sz="2768">
                <a:solidFill>
                  <a:srgbClr val="FFFFFF"/>
                </a:solidFill>
                <a:latin typeface="HK Grotesk"/>
                <a:ea typeface="HK Grotesk"/>
                <a:cs typeface="HK Grotesk"/>
                <a:sym typeface="HK Grotesk"/>
              </a:rPr>
              <a:t>val section consist of:</a:t>
            </a:r>
          </a:p>
          <a:p>
            <a:pPr algn="ctr" marL="597746" indent="-298873" lvl="1">
              <a:lnSpc>
                <a:spcPts val="3876"/>
              </a:lnSpc>
              <a:buFont typeface="Arial"/>
              <a:buChar char="•"/>
            </a:pPr>
            <a:r>
              <a:rPr lang="en-US" sz="2768">
                <a:solidFill>
                  <a:srgbClr val="FFFFFF"/>
                </a:solidFill>
                <a:latin typeface="HK Grotesk"/>
                <a:ea typeface="HK Grotesk"/>
                <a:cs typeface="HK Grotesk"/>
                <a:sym typeface="HK Grotesk"/>
              </a:rPr>
              <a:t>1-val consist of:</a:t>
            </a:r>
          </a:p>
          <a:p>
            <a:pPr algn="ctr">
              <a:lnSpc>
                <a:spcPts val="3876"/>
              </a:lnSpc>
            </a:pPr>
            <a:r>
              <a:rPr lang="en-US" sz="2768">
                <a:solidFill>
                  <a:srgbClr val="FFFFFF"/>
                </a:solidFill>
                <a:latin typeface="HK Grotesk"/>
                <a:ea typeface="HK Grotesk"/>
                <a:cs typeface="HK Grotesk"/>
                <a:sym typeface="HK Grotesk"/>
              </a:rPr>
              <a:t>2045</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true" flipV="false" rot="0">
            <a:off x="-1367625" y="0"/>
            <a:ext cx="6941783" cy="12795913"/>
          </a:xfrm>
          <a:custGeom>
            <a:avLst/>
            <a:gdLst/>
            <a:ahLst/>
            <a:cxnLst/>
            <a:rect r="r" b="b" t="t" l="l"/>
            <a:pathLst>
              <a:path h="12795913" w="6941783">
                <a:moveTo>
                  <a:pt x="6941783" y="0"/>
                </a:moveTo>
                <a:lnTo>
                  <a:pt x="0" y="0"/>
                </a:lnTo>
                <a:lnTo>
                  <a:pt x="0" y="12795913"/>
                </a:lnTo>
                <a:lnTo>
                  <a:pt x="6941783" y="12795913"/>
                </a:lnTo>
                <a:lnTo>
                  <a:pt x="6941783" y="0"/>
                </a:lnTo>
                <a:close/>
              </a:path>
            </a:pathLst>
          </a:custGeom>
          <a:blipFill>
            <a:blip r:embed="rId4"/>
            <a:stretch>
              <a:fillRect l="0" t="0" r="0" b="0"/>
            </a:stretch>
          </a:blipFill>
        </p:spPr>
      </p:sp>
      <p:sp>
        <p:nvSpPr>
          <p:cNvPr name="Freeform 5" id="5"/>
          <p:cNvSpPr/>
          <p:nvPr/>
        </p:nvSpPr>
        <p:spPr>
          <a:xfrm flipH="false" flipV="false" rot="0">
            <a:off x="5768993" y="3929917"/>
            <a:ext cx="12146251" cy="5480244"/>
          </a:xfrm>
          <a:custGeom>
            <a:avLst/>
            <a:gdLst/>
            <a:ahLst/>
            <a:cxnLst/>
            <a:rect r="r" b="b" t="t" l="l"/>
            <a:pathLst>
              <a:path h="5480244" w="12146251">
                <a:moveTo>
                  <a:pt x="0" y="0"/>
                </a:moveTo>
                <a:lnTo>
                  <a:pt x="12146250" y="0"/>
                </a:lnTo>
                <a:lnTo>
                  <a:pt x="12146250" y="5480244"/>
                </a:lnTo>
                <a:lnTo>
                  <a:pt x="0" y="5480244"/>
                </a:lnTo>
                <a:lnTo>
                  <a:pt x="0" y="0"/>
                </a:lnTo>
                <a:close/>
              </a:path>
            </a:pathLst>
          </a:custGeom>
          <a:blipFill>
            <a:blip r:embed="rId5"/>
            <a:stretch>
              <a:fillRect l="0" t="-524" r="0" b="-524"/>
            </a:stretch>
          </a:blipFill>
        </p:spPr>
      </p:sp>
      <p:sp>
        <p:nvSpPr>
          <p:cNvPr name="TextBox 6" id="6"/>
          <p:cNvSpPr txBox="true"/>
          <p:nvPr/>
        </p:nvSpPr>
        <p:spPr>
          <a:xfrm rot="0">
            <a:off x="11030857" y="793216"/>
            <a:ext cx="6655149" cy="2063495"/>
          </a:xfrm>
          <a:prstGeom prst="rect">
            <a:avLst/>
          </a:prstGeom>
        </p:spPr>
        <p:txBody>
          <a:bodyPr anchor="t" rtlCol="false" tIns="0" lIns="0" bIns="0" rIns="0">
            <a:spAutoFit/>
          </a:bodyPr>
          <a:lstStyle/>
          <a:p>
            <a:pPr algn="r">
              <a:lnSpc>
                <a:spcPts val="8039"/>
              </a:lnSpc>
            </a:pPr>
            <a:r>
              <a:rPr lang="en-US" b="true" sz="7114">
                <a:solidFill>
                  <a:srgbClr val="FFFFFF"/>
                </a:solidFill>
                <a:latin typeface="Glacial Indifference Bold"/>
                <a:ea typeface="Glacial Indifference Bold"/>
                <a:cs typeface="Glacial Indifference Bold"/>
                <a:sym typeface="Glacial Indifference Bold"/>
              </a:rPr>
              <a:t>DEEP LEARNING</a:t>
            </a:r>
          </a:p>
          <a:p>
            <a:pPr algn="r">
              <a:lnSpc>
                <a:spcPts val="803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4338336" y="-3273956"/>
            <a:ext cx="9611327" cy="13560956"/>
          </a:xfrm>
          <a:custGeom>
            <a:avLst/>
            <a:gdLst/>
            <a:ahLst/>
            <a:cxnLst/>
            <a:rect r="r" b="b" t="t" l="l"/>
            <a:pathLst>
              <a:path h="13560956" w="9611327">
                <a:moveTo>
                  <a:pt x="0" y="0"/>
                </a:moveTo>
                <a:lnTo>
                  <a:pt x="9611328" y="0"/>
                </a:lnTo>
                <a:lnTo>
                  <a:pt x="9611328"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4651632" y="4171798"/>
            <a:ext cx="8984736" cy="1451033"/>
          </a:xfrm>
          <a:prstGeom prst="rect">
            <a:avLst/>
          </a:prstGeom>
        </p:spPr>
        <p:txBody>
          <a:bodyPr anchor="t" rtlCol="false" tIns="0" lIns="0" bIns="0" rIns="0">
            <a:spAutoFit/>
          </a:bodyPr>
          <a:lstStyle/>
          <a:p>
            <a:pPr algn="ctr">
              <a:lnSpc>
                <a:spcPts val="11307"/>
              </a:lnSpc>
            </a:pPr>
            <a:r>
              <a:rPr lang="en-US" b="true" sz="10006">
                <a:solidFill>
                  <a:srgbClr val="FFFFFF"/>
                </a:solidFill>
                <a:latin typeface="Glacial Indifference Bold"/>
                <a:ea typeface="Glacial Indifference Bold"/>
                <a:cs typeface="Glacial Indifference Bold"/>
                <a:sym typeface="Glacial Indifference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DAGm413f4uY</dc:identifier>
  <dcterms:modified xsi:type="dcterms:W3CDTF">2011-08-01T06:04:30Z</dcterms:modified>
  <cp:revision>1</cp:revision>
  <dc:title>Optimization CNN</dc:title>
</cp:coreProperties>
</file>

<file path=docProps/thumbnail.jpeg>
</file>